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81" r:id="rId4"/>
    <p:sldId id="282" r:id="rId5"/>
    <p:sldId id="283" r:id="rId6"/>
    <p:sldId id="284" r:id="rId7"/>
    <p:sldId id="257" r:id="rId8"/>
    <p:sldId id="285" r:id="rId9"/>
    <p:sldId id="286" r:id="rId10"/>
    <p:sldId id="287" r:id="rId11"/>
    <p:sldId id="261" r:id="rId12"/>
  </p:sldIdLst>
  <p:sldSz cx="9906000" cy="6858000" type="A4"/>
  <p:notesSz cx="6669088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5F5F5"/>
    <a:srgbClr val="ECECEC"/>
    <a:srgbClr val="008DC9"/>
    <a:srgbClr val="01568F"/>
    <a:srgbClr val="025E8E"/>
    <a:srgbClr val="025E8C"/>
    <a:srgbClr val="01688D"/>
    <a:srgbClr val="006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3732" autoAdjust="0"/>
  </p:normalViewPr>
  <p:slideViewPr>
    <p:cSldViewPr snapToGrid="0">
      <p:cViewPr varScale="1">
        <p:scale>
          <a:sx n="119" d="100"/>
          <a:sy n="119" d="100"/>
        </p:scale>
        <p:origin x="1086" y="11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1259998"/>
            <a:ext cx="8388000" cy="4986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800" b="1"/>
          </a:p>
        </p:txBody>
      </p:sp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252000" y="2130425"/>
            <a:ext cx="7994809" cy="1470025"/>
          </a:xfrm>
        </p:spPr>
        <p:txBody>
          <a:bodyPr lIns="0"/>
          <a:lstStyle>
            <a:lvl1pPr>
              <a:defRPr sz="3600">
                <a:solidFill>
                  <a:srgbClr val="008DC9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2000" y="3886200"/>
            <a:ext cx="8001294" cy="1752600"/>
          </a:xfrm>
        </p:spPr>
        <p:txBody>
          <a:bodyPr lIns="0"/>
          <a:lstStyle>
            <a:lvl1pPr marL="0" indent="0">
              <a:buFont typeface="Webdings" pitchFamily="18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pic>
        <p:nvPicPr>
          <p:cNvPr id="17" name="Bild 16" descr="URL_print_BAY_A4h_21x21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46000" y="6245268"/>
            <a:ext cx="7560000" cy="612732"/>
          </a:xfrm>
          <a:prstGeom prst="rect">
            <a:avLst/>
          </a:prstGeom>
        </p:spPr>
      </p:pic>
      <p:pic>
        <p:nvPicPr>
          <p:cNvPr id="19" name="Bild 18" descr="WBM_print_StMI_A4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39903" y="0"/>
            <a:ext cx="7566097" cy="12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43514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620000"/>
            <a:ext cx="8332629" cy="4824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4338ED-7F4C-4EF1-A312-86857415EC45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620000"/>
            <a:ext cx="4176000" cy="48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63543" y="1620000"/>
            <a:ext cx="4161600" cy="48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Vortrag/Anlass  -  Autor  -   Datum  -  Ort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93638-D956-42DC-822F-25C8FE0E9CE5}" type="slidenum">
              <a:rPr lang="de-DE"/>
              <a:pPr/>
              <a:t>‹Nr.›</a:t>
            </a:fld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4237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0000" y="1770324"/>
            <a:ext cx="417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80000" y="2499934"/>
            <a:ext cx="4176000" cy="39234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374429" y="1770324"/>
            <a:ext cx="417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374429" y="2499934"/>
            <a:ext cx="4176000" cy="39234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Vortrag/Anlass  -  Autor  -   Datum  -  Ort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35663-B84C-42A1-8E55-C3B6B8C67694}" type="slidenum">
              <a:rPr lang="de-DE"/>
              <a:pPr/>
              <a:t>‹Nr.›</a:t>
            </a:fld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8253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09587C-C598-492D-A4AA-9578980AD739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84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Vortrag/Anlass  -  Autor  -   Datum  -  Ort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B4C84C-27BE-4D9E-9121-EAA47140EA79}" type="slidenum">
              <a:rPr lang="de-DE"/>
              <a:pPr/>
              <a:t>‹Nr.›</a:t>
            </a:fld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56016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00" y="900000"/>
            <a:ext cx="3259138" cy="61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0" y="899999"/>
            <a:ext cx="4896000" cy="5234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4000" y="1694235"/>
            <a:ext cx="3259138" cy="44406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DD42B-314C-40B3-916E-C8C6528C2B8A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9408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900000"/>
            <a:ext cx="8352000" cy="72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Vortrag/Anlass  -  Autor  -   Datum  -  Ort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703D3C-0FC6-4639-9E19-C967E8F76DD5}" type="slidenum">
              <a:rPr lang="de-DE"/>
              <a:pPr/>
              <a:t>‹Nr.›</a:t>
            </a:fld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1824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900000"/>
            <a:ext cx="8820000" cy="59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800" b="1" dirty="0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80000" y="900000"/>
            <a:ext cx="835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bearbeitens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0000" y="6569075"/>
            <a:ext cx="7380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Vortrag/Anlass  -  Autor  -   Datum  -  Ort </a:t>
            </a:r>
            <a:endParaRPr lang="de-DE" dirty="0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6000" y="6567488"/>
            <a:ext cx="7207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F9635-8C23-47AA-BB4F-074C5D3CCF6A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00" y="1620000"/>
            <a:ext cx="8352000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22" name="Bild 21" descr="WBM_print_StMI_A4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1641" y="0"/>
            <a:ext cx="5404359" cy="9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6"/>
          <a:stretch/>
        </p:blipFill>
        <p:spPr>
          <a:xfrm>
            <a:off x="-1" y="1264652"/>
            <a:ext cx="8390022" cy="4959685"/>
          </a:xfrm>
          <a:prstGeom prst="rect">
            <a:avLst/>
          </a:prstGeom>
        </p:spPr>
      </p:pic>
      <p:sp>
        <p:nvSpPr>
          <p:cNvPr id="5" name="Polygon  1"/>
          <p:cNvSpPr/>
          <p:nvPr/>
        </p:nvSpPr>
        <p:spPr>
          <a:xfrm>
            <a:off x="-1" y="1264652"/>
            <a:ext cx="6804213" cy="4979692"/>
          </a:xfrm>
          <a:custGeom>
            <a:avLst/>
            <a:gdLst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6870357 w 6870357"/>
              <a:gd name="connsiteY2" fmla="*/ 6919784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5195466 w 6870357"/>
              <a:gd name="connsiteY2" fmla="*/ 6874517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6870357"/>
              <a:gd name="connsiteY0" fmla="*/ 0 h 6919784"/>
              <a:gd name="connsiteX1" fmla="*/ 6870357 w 6870357"/>
              <a:gd name="connsiteY1" fmla="*/ 0 h 6919784"/>
              <a:gd name="connsiteX2" fmla="*/ 4860487 w 6870357"/>
              <a:gd name="connsiteY2" fmla="*/ 6910731 h 6919784"/>
              <a:gd name="connsiteX3" fmla="*/ 0 w 6870357"/>
              <a:gd name="connsiteY3" fmla="*/ 6919784 h 6919784"/>
              <a:gd name="connsiteX4" fmla="*/ 0 w 6870357"/>
              <a:gd name="connsiteY4" fmla="*/ 0 h 6919784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860487 w 7096693"/>
              <a:gd name="connsiteY2" fmla="*/ 6910731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7096693"/>
              <a:gd name="connsiteY0" fmla="*/ 0 h 6928837"/>
              <a:gd name="connsiteX1" fmla="*/ 7096693 w 7096693"/>
              <a:gd name="connsiteY1" fmla="*/ 0 h 6928837"/>
              <a:gd name="connsiteX2" fmla="*/ 5207986 w 7096693"/>
              <a:gd name="connsiteY2" fmla="*/ 6928837 h 6928837"/>
              <a:gd name="connsiteX3" fmla="*/ 0 w 7096693"/>
              <a:gd name="connsiteY3" fmla="*/ 6919784 h 6928837"/>
              <a:gd name="connsiteX4" fmla="*/ 0 w 7096693"/>
              <a:gd name="connsiteY4" fmla="*/ 0 h 6928837"/>
              <a:gd name="connsiteX0" fmla="*/ 0 w 7096693"/>
              <a:gd name="connsiteY0" fmla="*/ 0 h 6919784"/>
              <a:gd name="connsiteX1" fmla="*/ 7096693 w 7096693"/>
              <a:gd name="connsiteY1" fmla="*/ 0 h 6919784"/>
              <a:gd name="connsiteX2" fmla="*/ 4506111 w 7096693"/>
              <a:gd name="connsiteY2" fmla="*/ 6919214 h 6919784"/>
              <a:gd name="connsiteX3" fmla="*/ 0 w 7096693"/>
              <a:gd name="connsiteY3" fmla="*/ 6919784 h 6919784"/>
              <a:gd name="connsiteX4" fmla="*/ 0 w 7096693"/>
              <a:gd name="connsiteY4" fmla="*/ 0 h 6919784"/>
              <a:gd name="connsiteX0" fmla="*/ 0 w 6626766"/>
              <a:gd name="connsiteY0" fmla="*/ 0 h 6919784"/>
              <a:gd name="connsiteX1" fmla="*/ 6626766 w 6626766"/>
              <a:gd name="connsiteY1" fmla="*/ 9623 h 6919784"/>
              <a:gd name="connsiteX2" fmla="*/ 4506111 w 6626766"/>
              <a:gd name="connsiteY2" fmla="*/ 6919214 h 6919784"/>
              <a:gd name="connsiteX3" fmla="*/ 0 w 6626766"/>
              <a:gd name="connsiteY3" fmla="*/ 6919784 h 6919784"/>
              <a:gd name="connsiteX4" fmla="*/ 0 w 6626766"/>
              <a:gd name="connsiteY4" fmla="*/ 0 h 6919784"/>
              <a:gd name="connsiteX0" fmla="*/ 0 w 6305905"/>
              <a:gd name="connsiteY0" fmla="*/ 0 h 6919784"/>
              <a:gd name="connsiteX1" fmla="*/ 6305905 w 6305905"/>
              <a:gd name="connsiteY1" fmla="*/ 0 h 6919784"/>
              <a:gd name="connsiteX2" fmla="*/ 4506111 w 6305905"/>
              <a:gd name="connsiteY2" fmla="*/ 6919214 h 6919784"/>
              <a:gd name="connsiteX3" fmla="*/ 0 w 6305905"/>
              <a:gd name="connsiteY3" fmla="*/ 6919784 h 6919784"/>
              <a:gd name="connsiteX4" fmla="*/ 0 w 6305905"/>
              <a:gd name="connsiteY4" fmla="*/ 0 h 691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5905" h="6919784">
                <a:moveTo>
                  <a:pt x="0" y="0"/>
                </a:moveTo>
                <a:lnTo>
                  <a:pt x="6305905" y="0"/>
                </a:lnTo>
                <a:lnTo>
                  <a:pt x="4506111" y="6919214"/>
                </a:lnTo>
                <a:lnTo>
                  <a:pt x="0" y="69197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Winterschulung 2019 / 2020</a:t>
            </a:r>
            <a:br>
              <a:rPr lang="de-DE" dirty="0" smtClean="0"/>
            </a:br>
            <a:r>
              <a:rPr lang="de-DE" dirty="0" smtClean="0"/>
              <a:t>„Vegetationsbrände“</a:t>
            </a:r>
            <a:endParaRPr lang="de-DE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b="1" smtClean="0">
                <a:solidFill>
                  <a:schemeClr val="bg1"/>
                </a:solidFill>
              </a:rPr>
              <a:t>Arten und </a:t>
            </a:r>
            <a:r>
              <a:rPr lang="de-DE" b="1" dirty="0" smtClean="0">
                <a:solidFill>
                  <a:schemeClr val="bg1"/>
                </a:solidFill>
              </a:rPr>
              <a:t>Einflüsse auf Vegetationsbrände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Wetter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10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80000" y="1864333"/>
            <a:ext cx="632703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Wetterinformationen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über</a:t>
            </a:r>
            <a:r>
              <a:rPr lang="en-US" sz="2000" kern="0" dirty="0" smtClean="0"/>
              <a:t> ILS </a:t>
            </a:r>
            <a:r>
              <a:rPr lang="en-US" sz="2000" kern="0" dirty="0" err="1" smtClean="0"/>
              <a:t>einholen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Beobachter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für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Wetteränderungen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einsetzen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Wird</a:t>
            </a:r>
            <a:r>
              <a:rPr lang="en-US" sz="2000" kern="0" dirty="0" smtClean="0"/>
              <a:t> das Wetter </a:t>
            </a:r>
            <a:r>
              <a:rPr lang="en-US" sz="2000" kern="0" dirty="0" err="1" smtClean="0"/>
              <a:t>ein</a:t>
            </a:r>
            <a:r>
              <a:rPr lang="en-US" sz="2000" kern="0" dirty="0" smtClean="0"/>
              <a:t> Problem </a:t>
            </a:r>
            <a:r>
              <a:rPr lang="en-US" sz="2000" kern="0" dirty="0" err="1" smtClean="0"/>
              <a:t>für</a:t>
            </a:r>
            <a:r>
              <a:rPr lang="en-US" sz="2000" kern="0" dirty="0" smtClean="0"/>
              <a:t> den </a:t>
            </a:r>
            <a:r>
              <a:rPr lang="en-US" sz="2000" kern="0" dirty="0" err="1" smtClean="0"/>
              <a:t>Einsatz</a:t>
            </a:r>
            <a:r>
              <a:rPr lang="en-US" sz="2000" kern="0" dirty="0" smtClean="0"/>
              <a:t>?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Gefahren</a:t>
            </a:r>
            <a:r>
              <a:rPr lang="en-US" sz="2000" kern="0" dirty="0" smtClean="0"/>
              <a:t>: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Änderung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Windrichtung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Aufkommende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Unwetter</a:t>
            </a:r>
            <a:endParaRPr lang="en-US" sz="2000" kern="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kern="0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62" y="4746825"/>
            <a:ext cx="3839411" cy="20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24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-74" r="266"/>
          <a:stretch/>
        </p:blipFill>
        <p:spPr bwMode="auto">
          <a:xfrm>
            <a:off x="0" y="895546"/>
            <a:ext cx="8820347" cy="59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1147011" y="1635325"/>
            <a:ext cx="7369169" cy="4837664"/>
            <a:chOff x="4049725" y="1722889"/>
            <a:chExt cx="4447000" cy="4482894"/>
          </a:xfrm>
        </p:grpSpPr>
        <p:sp>
          <p:nvSpPr>
            <p:cNvPr id="7" name="Rounded Rectangle  1"/>
            <p:cNvSpPr/>
            <p:nvPr/>
          </p:nvSpPr>
          <p:spPr>
            <a:xfrm>
              <a:off x="4049725" y="1722889"/>
              <a:ext cx="4447000" cy="4482894"/>
            </a:xfrm>
            <a:prstGeom prst="roundRect">
              <a:avLst>
                <a:gd name="adj" fmla="val 2529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 2"/>
            <p:cNvSpPr txBox="1">
              <a:spLocks/>
            </p:cNvSpPr>
            <p:nvPr/>
          </p:nvSpPr>
          <p:spPr>
            <a:xfrm>
              <a:off x="4311635" y="1822566"/>
              <a:ext cx="4000264" cy="6588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3200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Zusammenfassung</a:t>
              </a:r>
              <a:endPara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81025" y="2550013"/>
            <a:ext cx="63270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smtClean="0"/>
              <a:t>Die Wahl des </a:t>
            </a:r>
            <a:r>
              <a:rPr lang="en-US" sz="2000" kern="0" dirty="0" err="1" smtClean="0"/>
              <a:t>Vorgehens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liegt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immer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Ermessen</a:t>
            </a:r>
            <a:r>
              <a:rPr lang="en-US" sz="2000" kern="0" dirty="0" smtClean="0"/>
              <a:t> des </a:t>
            </a:r>
            <a:r>
              <a:rPr lang="en-US" sz="2000" kern="0" dirty="0" err="1" smtClean="0"/>
              <a:t>Einheitsführers</a:t>
            </a:r>
            <a:r>
              <a:rPr lang="en-US" sz="2000" kern="0" dirty="0" smtClean="0"/>
              <a:t> und muss </a:t>
            </a:r>
            <a:r>
              <a:rPr lang="en-US" sz="2000" kern="0" dirty="0" err="1" smtClean="0"/>
              <a:t>taktisch</a:t>
            </a:r>
            <a:r>
              <a:rPr lang="en-US" sz="2000" kern="0" dirty="0" smtClean="0"/>
              <a:t> an die Vegetation </a:t>
            </a:r>
            <a:r>
              <a:rPr lang="en-US" sz="2000" kern="0" dirty="0" err="1" smtClean="0"/>
              <a:t>angepasst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endParaRPr lang="en-US" sz="2000" kern="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Hilfreich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ist</a:t>
            </a:r>
            <a:r>
              <a:rPr lang="en-US" sz="2000" kern="0" dirty="0" smtClean="0"/>
              <a:t>: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Die </a:t>
            </a:r>
            <a:r>
              <a:rPr lang="en-US" sz="2000" kern="0" dirty="0" err="1" smtClean="0"/>
              <a:t>heimische</a:t>
            </a:r>
            <a:r>
              <a:rPr lang="en-US" sz="2000" kern="0" dirty="0" smtClean="0"/>
              <a:t> Vegetation </a:t>
            </a:r>
            <a:r>
              <a:rPr lang="en-US" sz="2000" kern="0" dirty="0" err="1" smtClean="0"/>
              <a:t>zu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kennen</a:t>
            </a:r>
            <a:r>
              <a:rPr lang="en-US" sz="2000" kern="0" dirty="0" smtClean="0"/>
              <a:t>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Alarmpläne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erstellen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Regelmäßige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Übungen</a:t>
            </a:r>
            <a:r>
              <a:rPr lang="en-US" sz="2000" kern="0" dirty="0" smtClean="0"/>
              <a:t> in der </a:t>
            </a:r>
            <a:r>
              <a:rPr lang="en-US" sz="2000" kern="0" dirty="0" err="1" smtClean="0"/>
              <a:t>heimischen</a:t>
            </a:r>
            <a:r>
              <a:rPr lang="en-US" sz="2000" kern="0" dirty="0" smtClean="0"/>
              <a:t> Vegetation </a:t>
            </a:r>
            <a:r>
              <a:rPr lang="en-US" sz="2000" kern="0" dirty="0" err="1" smtClean="0"/>
              <a:t>durchzuführen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Gerätschaften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für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Vegetationsbrände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vorzuhalten</a:t>
            </a:r>
            <a:endParaRPr lang="en-US" sz="2000" kern="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77044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Feld-, Wiesen- und Heidebrände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2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80000" y="1864333"/>
            <a:ext cx="91003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Nicht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abgeerntete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Fläche</a:t>
            </a:r>
            <a:r>
              <a:rPr lang="en-US" sz="2000" kern="0" dirty="0" smtClean="0"/>
              <a:t>: </a:t>
            </a:r>
            <a:r>
              <a:rPr lang="en-US" sz="2000" kern="0" dirty="0" err="1" smtClean="0"/>
              <a:t>Hohe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Brandlast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durch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öl</a:t>
            </a:r>
            <a:r>
              <a:rPr lang="en-US" sz="2000" kern="0" dirty="0" smtClean="0"/>
              <a:t>- </a:t>
            </a:r>
            <a:r>
              <a:rPr lang="en-US" sz="2000" kern="0" dirty="0" err="1" smtClean="0"/>
              <a:t>oder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stärkehaltige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Anbaufrüchte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Abgeerntete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Flächen</a:t>
            </a:r>
            <a:r>
              <a:rPr lang="en-US" sz="2000" kern="0" dirty="0" smtClean="0"/>
              <a:t> (</a:t>
            </a:r>
            <a:r>
              <a:rPr lang="en-US" sz="2000" kern="0" dirty="0" err="1" smtClean="0"/>
              <a:t>Stoppelfelder</a:t>
            </a:r>
            <a:r>
              <a:rPr lang="en-US" sz="2000" kern="0" dirty="0" smtClean="0"/>
              <a:t>): </a:t>
            </a:r>
            <a:r>
              <a:rPr lang="en-US" sz="2000" kern="0" dirty="0" err="1" smtClean="0"/>
              <a:t>Geringere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Brandlast</a:t>
            </a:r>
            <a:r>
              <a:rPr lang="en-US" sz="2000" kern="0" dirty="0" smtClean="0"/>
              <a:t>  </a:t>
            </a:r>
            <a:endParaRPr lang="en-US" sz="2000" kern="0" dirty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Besonders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kurz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vor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Ernte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Feldfrüchte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ist</a:t>
            </a:r>
            <a:r>
              <a:rPr lang="en-US" sz="2000" kern="0" dirty="0" smtClean="0"/>
              <a:t> die </a:t>
            </a:r>
            <a:r>
              <a:rPr lang="en-US" sz="2000" kern="0" dirty="0" err="1" smtClean="0"/>
              <a:t>Brandgefahr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sehr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hoch</a:t>
            </a:r>
            <a:r>
              <a:rPr lang="en-US" sz="2000" kern="0" dirty="0" smtClean="0"/>
              <a:t>, da das </a:t>
            </a:r>
            <a:r>
              <a:rPr lang="en-US" sz="2000" kern="0" dirty="0" err="1" smtClean="0"/>
              <a:t>Erntegut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geringe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Feuchtigkeit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aufweist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endParaRPr lang="en-US" sz="2000" kern="0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00" y="4275221"/>
            <a:ext cx="3874168" cy="258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62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Waldbrände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3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80000" y="1864333"/>
            <a:ext cx="63270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Bei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Waldbränden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können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vorkommen</a:t>
            </a:r>
            <a:r>
              <a:rPr lang="en-US" sz="2000" kern="0" dirty="0" smtClean="0"/>
              <a:t>: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Erdfeuer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Bodenfeuer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Kronen</a:t>
            </a:r>
            <a:r>
              <a:rPr lang="en-US" sz="2000" kern="0" dirty="0" smtClean="0"/>
              <a:t>/</a:t>
            </a:r>
            <a:r>
              <a:rPr lang="en-US" sz="2000" kern="0" dirty="0" err="1" smtClean="0"/>
              <a:t>Wipfelfeuer</a:t>
            </a:r>
            <a:endParaRPr lang="en-US" sz="2000" kern="0" dirty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Vollfeuer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Stammfeuer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Flugfeuer</a:t>
            </a:r>
            <a:endParaRPr lang="en-US" sz="2000" kern="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Jede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Feuerart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birgt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unterschiedliche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Gefahrenpotentiale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erfordert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spezielle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Vorgehensweisen</a:t>
            </a:r>
            <a:r>
              <a:rPr lang="en-US" sz="2000" kern="0" dirty="0" smtClean="0"/>
              <a:t>.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76" y="2267491"/>
            <a:ext cx="4189795" cy="27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3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Moor- und Torfbrände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4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80000" y="1864333"/>
            <a:ext cx="632703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Sie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r>
              <a:rPr lang="en-US" sz="2000" kern="0" dirty="0" smtClean="0"/>
              <a:t> in </a:t>
            </a:r>
            <a:r>
              <a:rPr lang="en-US" sz="2000" kern="0" dirty="0" err="1" smtClean="0"/>
              <a:t>Erdfeuer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Bodenfeuer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aufgeteilt</a:t>
            </a:r>
            <a:endParaRPr lang="en-US" sz="2000" kern="0" dirty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Beim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Erdfeuer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handelt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sich</a:t>
            </a:r>
            <a:r>
              <a:rPr lang="en-US" sz="2000" kern="0" dirty="0" smtClean="0"/>
              <a:t> um </a:t>
            </a:r>
            <a:r>
              <a:rPr lang="en-US" sz="2000" kern="0" dirty="0" err="1" smtClean="0"/>
              <a:t>einen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Schwelbrand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unter</a:t>
            </a:r>
            <a:r>
              <a:rPr lang="en-US" sz="2000" kern="0" dirty="0" smtClean="0"/>
              <a:t> der </a:t>
            </a:r>
            <a:r>
              <a:rPr lang="en-US" sz="2000" kern="0" dirty="0" err="1" smtClean="0"/>
              <a:t>Erdoberfläche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Beim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Bodenfeuer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brennen</a:t>
            </a:r>
            <a:r>
              <a:rPr lang="en-US" sz="2000" kern="0" dirty="0" smtClean="0"/>
              <a:t> Gras, </a:t>
            </a:r>
            <a:r>
              <a:rPr lang="en-US" sz="2000" kern="0" dirty="0" err="1" smtClean="0"/>
              <a:t>Blätter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Sträucher</a:t>
            </a:r>
            <a:r>
              <a:rPr lang="en-US" sz="2000" kern="0" dirty="0" smtClean="0"/>
              <a:t> auf der </a:t>
            </a:r>
            <a:r>
              <a:rPr lang="en-US" sz="2000" kern="0" dirty="0" err="1" smtClean="0"/>
              <a:t>Erdoberfläche</a:t>
            </a:r>
            <a:r>
              <a:rPr lang="en-US" sz="2000" kern="0" dirty="0" smtClean="0"/>
              <a:t>.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Die </a:t>
            </a:r>
            <a:r>
              <a:rPr lang="en-US" sz="2000" kern="0" dirty="0" err="1" smtClean="0"/>
              <a:t>größte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Gefahr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geht</a:t>
            </a:r>
            <a:r>
              <a:rPr lang="en-US" sz="2000" kern="0" dirty="0" smtClean="0"/>
              <a:t> von </a:t>
            </a:r>
            <a:r>
              <a:rPr lang="en-US" sz="2000" kern="0" dirty="0" err="1" smtClean="0"/>
              <a:t>Erdfeuern</a:t>
            </a:r>
            <a:r>
              <a:rPr lang="en-US" sz="2000" kern="0" dirty="0"/>
              <a:t/>
            </a:r>
            <a:br>
              <a:rPr lang="en-US" sz="2000" kern="0" dirty="0"/>
            </a:br>
            <a:r>
              <a:rPr lang="en-US" sz="2000" kern="0" dirty="0" err="1" smtClean="0"/>
              <a:t>aus</a:t>
            </a:r>
            <a:r>
              <a:rPr lang="en-US" sz="2000" kern="0" dirty="0" smtClean="0"/>
              <a:t>, da </a:t>
            </a:r>
            <a:r>
              <a:rPr lang="en-US" sz="2000" kern="0" dirty="0" err="1" smtClean="0"/>
              <a:t>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nur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schwer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erkennen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ist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(</a:t>
            </a:r>
            <a:r>
              <a:rPr lang="en-US" sz="2000" kern="0" dirty="0" err="1" smtClean="0"/>
              <a:t>meist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nur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kleine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Rauchfahnen</a:t>
            </a:r>
            <a:r>
              <a:rPr lang="en-US" sz="2000" kern="0" dirty="0" smtClean="0"/>
              <a:t>)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36" y="3978442"/>
            <a:ext cx="3839411" cy="28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93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Brände an Hanglagen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5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80000" y="1864333"/>
            <a:ext cx="63270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Erfordern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besondere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Aufmerksamkeit</a:t>
            </a:r>
            <a:r>
              <a:rPr lang="en-US" sz="2000" kern="0" dirty="0" smtClean="0"/>
              <a:t>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/>
              <a:t>B</a:t>
            </a:r>
            <a:r>
              <a:rPr lang="en-US" sz="2000" kern="0" dirty="0" err="1" smtClean="0"/>
              <a:t>reiten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sich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schneller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als</a:t>
            </a:r>
            <a:r>
              <a:rPr lang="en-US" sz="2000" kern="0" dirty="0" smtClean="0"/>
              <a:t> in der </a:t>
            </a:r>
            <a:r>
              <a:rPr lang="en-US" sz="2000" kern="0" dirty="0" err="1" smtClean="0"/>
              <a:t>Ebene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Je </a:t>
            </a:r>
            <a:r>
              <a:rPr lang="en-US" sz="2000" kern="0" dirty="0" err="1" smtClean="0"/>
              <a:t>steiler</a:t>
            </a:r>
            <a:r>
              <a:rPr lang="en-US" sz="2000" kern="0" dirty="0" smtClean="0"/>
              <a:t> der Hang, </a:t>
            </a:r>
            <a:r>
              <a:rPr lang="en-US" sz="2000" kern="0" dirty="0" err="1" smtClean="0"/>
              <a:t>desto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schneller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breitet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sich</a:t>
            </a:r>
            <a:r>
              <a:rPr lang="en-US" sz="2000" kern="0" dirty="0" smtClean="0"/>
              <a:t> das </a:t>
            </a:r>
            <a:r>
              <a:rPr lang="en-US" sz="2000" kern="0" dirty="0" err="1" smtClean="0"/>
              <a:t>Feuer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hangaufwärts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aus</a:t>
            </a:r>
            <a:endParaRPr lang="en-US" sz="2000" kern="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Gefahren</a:t>
            </a:r>
            <a:r>
              <a:rPr lang="en-US" sz="2000" kern="0" dirty="0" smtClean="0"/>
              <a:t>: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Steinschlag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Rollendes</a:t>
            </a:r>
            <a:r>
              <a:rPr lang="en-US" sz="2000" kern="0" dirty="0" smtClean="0"/>
              <a:t>, </a:t>
            </a:r>
            <a:r>
              <a:rPr lang="en-US" sz="2000" kern="0" dirty="0" err="1" smtClean="0"/>
              <a:t>brennendes</a:t>
            </a:r>
            <a:r>
              <a:rPr lang="en-US" sz="2000" kern="0" dirty="0" smtClean="0"/>
              <a:t> Material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smtClean="0"/>
              <a:t>Starke </a:t>
            </a:r>
            <a:r>
              <a:rPr lang="en-US" sz="2000" kern="0" dirty="0" err="1" smtClean="0"/>
              <a:t>Aufwinde</a:t>
            </a:r>
            <a:endParaRPr lang="en-US" sz="2000" kern="0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62" y="4655341"/>
            <a:ext cx="3839411" cy="22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25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Brände in besonderen Gebieten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6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80000" y="1864333"/>
            <a:ext cx="7046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Darunter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zählen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Brände</a:t>
            </a:r>
            <a:r>
              <a:rPr lang="en-US" sz="2000" kern="0" dirty="0" smtClean="0"/>
              <a:t> in </a:t>
            </a:r>
            <a:r>
              <a:rPr lang="en-US" sz="2000" kern="0" dirty="0" err="1" smtClean="0"/>
              <a:t>munitionsbelasteten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Gebieten</a:t>
            </a:r>
            <a:r>
              <a:rPr lang="en-US" sz="2000" kern="0" dirty="0" smtClean="0"/>
              <a:t> 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Gefahren</a:t>
            </a:r>
            <a:r>
              <a:rPr lang="en-US" sz="2000" kern="0" dirty="0" smtClean="0"/>
              <a:t>: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Blindgänger</a:t>
            </a:r>
            <a:r>
              <a:rPr lang="en-US" sz="2000" kern="0" dirty="0" smtClean="0"/>
              <a:t>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Fundmunition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Kriegsaltlasten</a:t>
            </a:r>
            <a:endParaRPr lang="en-US" sz="2000" kern="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000" kern="0" dirty="0" err="1" smtClean="0"/>
              <a:t>Hinweise</a:t>
            </a:r>
            <a:r>
              <a:rPr lang="en-US" sz="2000" kern="0" dirty="0" smtClean="0"/>
              <a:t>: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Polizei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alamieren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Fundsachen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liegen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lassen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kern="0" dirty="0" err="1" smtClean="0"/>
              <a:t>Weiträumig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absperren</a:t>
            </a:r>
            <a:endParaRPr lang="en-US" sz="2000" kern="0" dirty="0" smtClean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endParaRPr lang="en-US" sz="2000" kern="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endParaRPr lang="en-US" sz="2000" kern="0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4119595"/>
            <a:ext cx="3651206" cy="27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33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Einflussfaktoren auf Vegetationsbrände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7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618518" y="2287277"/>
            <a:ext cx="6327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Die Art des </a:t>
            </a:r>
            <a:r>
              <a:rPr lang="en-US" sz="2000" kern="0" dirty="0" err="1" smtClean="0"/>
              <a:t>Brandes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hängt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immer</a:t>
            </a:r>
            <a:r>
              <a:rPr lang="en-US" sz="2000" kern="0" dirty="0" smtClean="0"/>
              <a:t> von der </a:t>
            </a:r>
            <a:r>
              <a:rPr lang="en-US" sz="2000" kern="0" dirty="0" err="1" smtClean="0"/>
              <a:t>örtlichen</a:t>
            </a:r>
            <a:r>
              <a:rPr lang="en-US" sz="2000" kern="0" dirty="0" smtClean="0"/>
              <a:t> Vegetation, von den </a:t>
            </a:r>
            <a:r>
              <a:rPr lang="en-US" sz="2000" kern="0" dirty="0" err="1" smtClean="0"/>
              <a:t>topografischen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Gegebenheiten</a:t>
            </a:r>
            <a:r>
              <a:rPr lang="en-US" sz="2000" kern="0" dirty="0" smtClean="0"/>
              <a:t> und </a:t>
            </a:r>
            <a:r>
              <a:rPr lang="en-US" sz="2000" kern="0" dirty="0" err="1" smtClean="0"/>
              <a:t>vom</a:t>
            </a:r>
            <a:r>
              <a:rPr lang="en-US" sz="2000" kern="0" dirty="0" smtClean="0"/>
              <a:t> Wetter ab</a:t>
            </a:r>
            <a:endParaRPr lang="en-US" sz="2000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97" y="3408947"/>
            <a:ext cx="4215518" cy="31585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Örtliche Vegetation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8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80000" y="1864333"/>
            <a:ext cx="63270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Wie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sieht</a:t>
            </a:r>
            <a:r>
              <a:rPr lang="en-US" sz="2000" kern="0" dirty="0" smtClean="0"/>
              <a:t> die </a:t>
            </a:r>
            <a:r>
              <a:rPr lang="en-US" sz="2000" kern="0" dirty="0" err="1" smtClean="0"/>
              <a:t>örtliche</a:t>
            </a:r>
            <a:r>
              <a:rPr lang="en-US" sz="2000" kern="0" dirty="0" smtClean="0"/>
              <a:t> Vegetation </a:t>
            </a:r>
            <a:r>
              <a:rPr lang="en-US" sz="2000" kern="0" dirty="0" err="1" smtClean="0"/>
              <a:t>aus</a:t>
            </a:r>
            <a:r>
              <a:rPr lang="en-US" sz="2000" kern="0" dirty="0" smtClean="0"/>
              <a:t>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Wo </a:t>
            </a:r>
            <a:r>
              <a:rPr lang="en-US" sz="2000" kern="0" dirty="0" err="1" smtClean="0"/>
              <a:t>befinden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sich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Flüsse</a:t>
            </a:r>
            <a:r>
              <a:rPr lang="en-US" sz="2000" kern="0" dirty="0" smtClean="0"/>
              <a:t> und Seen?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Wie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r>
              <a:rPr lang="en-US" sz="2000" kern="0" dirty="0" smtClean="0"/>
              <a:t> die Felder </a:t>
            </a:r>
            <a:r>
              <a:rPr lang="en-US" sz="2000" kern="0" dirty="0" err="1" smtClean="0"/>
              <a:t>landwirtschaftlich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genutzt</a:t>
            </a:r>
            <a:r>
              <a:rPr lang="en-US" sz="2000" kern="0" dirty="0" smtClean="0"/>
              <a:t>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…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92" y="4271211"/>
            <a:ext cx="3449051" cy="25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83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959" y="1144333"/>
            <a:ext cx="8352000" cy="720000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Topografische Gegebenheiten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B6099-7CFF-420D-9A35-3A0ABFAB6FEA}" type="slidenum">
              <a:rPr lang="de-DE" smtClean="0"/>
              <a:pPr/>
              <a:t>9</a:t>
            </a:fld>
            <a:r>
              <a:rPr lang="de-DE" smtClean="0"/>
              <a:t> 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80000" y="1864333"/>
            <a:ext cx="80415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Woher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können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Informationen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zur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örtlichen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Topografie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bezogen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werden</a:t>
            </a:r>
            <a:r>
              <a:rPr lang="en-US" sz="2000" kern="0" dirty="0" smtClean="0"/>
              <a:t>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Kann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es</a:t>
            </a:r>
            <a:r>
              <a:rPr lang="en-US" sz="2000" kern="0" dirty="0" smtClean="0"/>
              <a:t> in </a:t>
            </a:r>
            <a:r>
              <a:rPr lang="en-US" sz="2000" kern="0" dirty="0" err="1" smtClean="0"/>
              <a:t>ihrer</a:t>
            </a:r>
            <a:r>
              <a:rPr lang="en-US" sz="2000" kern="0" dirty="0" smtClean="0"/>
              <a:t> Region </a:t>
            </a:r>
            <a:r>
              <a:rPr lang="en-US" sz="2000" kern="0" dirty="0" err="1" smtClean="0"/>
              <a:t>entsprechende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Einsatzstellen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geben</a:t>
            </a:r>
            <a:r>
              <a:rPr lang="en-US" sz="2000" kern="0" dirty="0" smtClean="0"/>
              <a:t>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err="1" smtClean="0"/>
              <a:t>Welche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Gefahren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birgt</a:t>
            </a:r>
            <a:r>
              <a:rPr lang="en-US" sz="2000" kern="0" dirty="0" smtClean="0"/>
              <a:t> die </a:t>
            </a:r>
            <a:r>
              <a:rPr lang="en-US" sz="2000" kern="0" dirty="0" err="1" smtClean="0"/>
              <a:t>örtliche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Topografie</a:t>
            </a:r>
            <a:r>
              <a:rPr lang="en-US" sz="2000" kern="0" dirty="0" smtClean="0"/>
              <a:t> (</a:t>
            </a:r>
            <a:r>
              <a:rPr lang="en-US" sz="2000" kern="0" dirty="0" err="1" smtClean="0"/>
              <a:t>Nadelwälder</a:t>
            </a:r>
            <a:r>
              <a:rPr lang="en-US" sz="2000" kern="0" dirty="0" smtClean="0"/>
              <a:t>, </a:t>
            </a:r>
            <a:r>
              <a:rPr lang="en-US" sz="2000" kern="0" dirty="0" err="1" smtClean="0"/>
              <a:t>Berghänge</a:t>
            </a:r>
            <a:r>
              <a:rPr lang="en-US" sz="2000" kern="0" dirty="0" smtClean="0"/>
              <a:t>, Felder…)?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■"/>
            </a:pPr>
            <a:r>
              <a:rPr lang="en-US" sz="2000" kern="0" dirty="0" smtClean="0"/>
              <a:t>…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0000" y="6569075"/>
            <a:ext cx="7380000" cy="288925"/>
          </a:xfrm>
        </p:spPr>
        <p:txBody>
          <a:bodyPr/>
          <a:lstStyle/>
          <a:p>
            <a:r>
              <a:rPr lang="de-DE" dirty="0" smtClean="0"/>
              <a:t>Winterschulung 2019/2020 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42" y="4294025"/>
            <a:ext cx="2516140" cy="256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6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Praesentation_sfs">
  <a:themeElements>
    <a:clrScheme name="CI-Bayern II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FFDD00"/>
      </a:accent1>
      <a:accent2>
        <a:srgbClr val="009EE0"/>
      </a:accent2>
      <a:accent3>
        <a:srgbClr val="E2001A"/>
      </a:accent3>
      <a:accent4>
        <a:srgbClr val="ABABAB"/>
      </a:accent4>
      <a:accent5>
        <a:srgbClr val="FFC000"/>
      </a:accent5>
      <a:accent6>
        <a:srgbClr val="008DC9"/>
      </a:accent6>
      <a:hlink>
        <a:srgbClr val="0066CC"/>
      </a:hlink>
      <a:folHlink>
        <a:srgbClr val="CC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PPT_Praesentation_sfs</Template>
  <TotalTime>0</TotalTime>
  <Words>348</Words>
  <Application>Microsoft Office PowerPoint</Application>
  <PresentationFormat>A4-Papier (210 x 297 mm)</PresentationFormat>
  <Paragraphs>83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Open Sans</vt:lpstr>
      <vt:lpstr>Webdings</vt:lpstr>
      <vt:lpstr>Wingdings</vt:lpstr>
      <vt:lpstr>PPT_Praesentation_sfs</vt:lpstr>
      <vt:lpstr>Winterschulung 2019 / 2020 „Vegetationsbrände“</vt:lpstr>
      <vt:lpstr>Feld-, Wiesen- und Heidebrände</vt:lpstr>
      <vt:lpstr>Waldbrände</vt:lpstr>
      <vt:lpstr>Moor- und Torfbrände</vt:lpstr>
      <vt:lpstr>Brände an Hanglagen</vt:lpstr>
      <vt:lpstr>Brände in besonderen Gebieten</vt:lpstr>
      <vt:lpstr>Einflussfaktoren auf Vegetationsbrände</vt:lpstr>
      <vt:lpstr>Örtliche Vegetation</vt:lpstr>
      <vt:lpstr>Topografische Gegebenheiten</vt:lpstr>
      <vt:lpstr>Wetter</vt:lpstr>
      <vt:lpstr>PowerPoint-Präsentation</vt:lpstr>
    </vt:vector>
  </TitlesOfParts>
  <Company>Staatliche Feuerwehrschule Würzburg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Winterschulung 2019 / 2020 „Vegetationsbrände“</dc:title>
  <dc:creator>Milioti Mario</dc:creator>
  <cp:lastModifiedBy>Seltmann Philipp</cp:lastModifiedBy>
  <cp:revision>59</cp:revision>
  <dcterms:created xsi:type="dcterms:W3CDTF">2019-11-06T11:56:35Z</dcterms:created>
  <dcterms:modified xsi:type="dcterms:W3CDTF">2019-12-06T05:24:50Z</dcterms:modified>
</cp:coreProperties>
</file>